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384048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62"/>
    <p:restoredTop sz="96327"/>
  </p:normalViewPr>
  <p:slideViewPr>
    <p:cSldViewPr snapToGrid="0">
      <p:cViewPr varScale="1">
        <p:scale>
          <a:sx n="21" d="100"/>
          <a:sy n="21" d="100"/>
        </p:scale>
        <p:origin x="348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584530"/>
            <a:ext cx="32644080" cy="14007253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1131956"/>
            <a:ext cx="28803600" cy="9713804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80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106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142067"/>
            <a:ext cx="8281035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142067"/>
            <a:ext cx="24363045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60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17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10030472"/>
            <a:ext cx="33124140" cy="1673605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6924858"/>
            <a:ext cx="33124140" cy="880109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79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710333"/>
            <a:ext cx="1632204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39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42076"/>
            <a:ext cx="3312414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862823"/>
            <a:ext cx="16247028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696440"/>
            <a:ext cx="16247028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862823"/>
            <a:ext cx="16327042" cy="483361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696440"/>
            <a:ext cx="16327042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3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4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3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792902"/>
            <a:ext cx="19442430" cy="28591933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1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682240"/>
            <a:ext cx="12386548" cy="9387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792902"/>
            <a:ext cx="19442430" cy="28591933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2070080"/>
            <a:ext cx="12386548" cy="22361316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8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142076"/>
            <a:ext cx="3312414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710333"/>
            <a:ext cx="3312414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7290595"/>
            <a:ext cx="1296162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7290595"/>
            <a:ext cx="864108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1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www.r-project.org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6143FC-4E6B-871D-7E30-8F860FF3B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72" y="12990275"/>
            <a:ext cx="21269646" cy="12761788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04944E75-BE58-7DF9-0309-A5169E982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0284" y="14600796"/>
            <a:ext cx="11934448" cy="119344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1919" y="1010833"/>
            <a:ext cx="26282074" cy="35929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11454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1454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1454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1454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08746" y="1357456"/>
            <a:ext cx="9454765" cy="3123051"/>
          </a:xfrm>
        </p:spPr>
        <p:txBody>
          <a:bodyPr>
            <a:normAutofit/>
          </a:bodyPr>
          <a:lstStyle/>
          <a:p>
            <a:r>
              <a:rPr lang="en-US" sz="3818" dirty="0"/>
              <a:t>Huong T. X. Nguyen, Olivia L. Fisher, Amy T. Fox, Kristen Loria, Kathryn F. Marini, Christopher J. Pelzer, Adam N. Sharifi, Domenic D. Varma, Sandra Wayman, Matthew R. Ryan                                Contact: hn337@cornell.edu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822496" y="4054988"/>
            <a:ext cx="36759808" cy="8112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727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54"/>
              <a:t>Cover crop-based organic </a:t>
            </a:r>
            <a:r>
              <a:rPr lang="en-US" sz="5154" dirty="0"/>
              <a:t>no-till cropping systems can reduce tillage and agrochemical uses, but such practice is inconsistent in weed control, and cover crop termination versus cash crop sowing can be challenging to coordinate [1]. The performance of soybean (</a:t>
            </a:r>
            <a:r>
              <a:rPr lang="en-US" sz="5154" i="1" dirty="0"/>
              <a:t>Glycine max</a:t>
            </a:r>
            <a:r>
              <a:rPr lang="en-US" sz="5154" dirty="0"/>
              <a:t>) planted into rye (</a:t>
            </a:r>
            <a:r>
              <a:rPr lang="en-US" sz="5154" i="1" dirty="0"/>
              <a:t>Secale cereale </a:t>
            </a:r>
            <a:r>
              <a:rPr lang="en-US" sz="5154" dirty="0"/>
              <a:t>L.) residues is inconsistent due to high rye residue biomass [1]. Terminating rye early and continuing soil coverage with winter-hardy crops could alleviate the soybean performance inconsistency. 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54" dirty="0"/>
              <a:t>Red clover (</a:t>
            </a:r>
            <a:r>
              <a:rPr lang="en-US" sz="5154" i="1" dirty="0"/>
              <a:t>Trifolium pratense </a:t>
            </a:r>
            <a:r>
              <a:rPr lang="en-US" sz="5154" dirty="0"/>
              <a:t>L.) is a winter-hardy cover crop that provides multiple benefits [2] and requires minimal management [3], but its weed suppression performance is inconsistent [4,5]. 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r>
              <a:rPr lang="en-US" sz="5154" dirty="0"/>
              <a:t>Brassicas are cool-season crops. Yellow mustard, spring canola, and winter rapeseed residues, when incorporated with soil, can reduce weed seedling emergence [6]. </a:t>
            </a:r>
            <a:r>
              <a:rPr lang="en-US" sz="5154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18245" indent="-818245">
              <a:buFont typeface="Arial" panose="020B0604020202020204" pitchFamily="34" charset="0"/>
              <a:buChar char="•"/>
            </a:pPr>
            <a:endParaRPr lang="en-US" sz="5154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776557" y="10979364"/>
            <a:ext cx="2877659" cy="973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727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2151664" y="11103597"/>
            <a:ext cx="16511706" cy="3617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727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</a:t>
            </a:r>
          </a:p>
          <a:p>
            <a:r>
              <a:rPr lang="en-US" sz="5727" b="1" dirty="0">
                <a:solidFill>
                  <a:schemeClr val="accent1">
                    <a:lumMod val="75000"/>
                  </a:schemeClr>
                </a:solidFill>
              </a:rPr>
              <a:t>(p = 0.0137). Collard provided the strongest weed suppression among all the examined </a:t>
            </a:r>
            <a:r>
              <a:rPr lang="en-US" sz="5727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5727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822495" y="24930118"/>
                <a:ext cx="25370421" cy="10927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727" b="1" dirty="0">
                    <a:solidFill>
                      <a:srgbClr val="C00000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Materials and Methods</a:t>
                </a:r>
                <a:endParaRPr lang="en-US" sz="5154" dirty="0"/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54" dirty="0"/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54" dirty="0"/>
                  <a:t>10 </a:t>
                </a:r>
                <a:r>
                  <a:rPr lang="en-US" sz="5154" i="1" dirty="0"/>
                  <a:t>Brassicaceae </a:t>
                </a:r>
                <a:r>
                  <a:rPr lang="en-US" sz="5154" dirty="0"/>
                  <a:t>species and red clover were frost-seeded into </a:t>
                </a:r>
                <a:r>
                  <a:rPr lang="en-US" sz="5154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154" dirty="0"/>
                  <a:t>on March 23</a:t>
                </a:r>
                <a:r>
                  <a:rPr lang="en-US" sz="5154" baseline="30000" dirty="0"/>
                  <a:t>rd</a:t>
                </a:r>
                <a:r>
                  <a:rPr lang="en-US" sz="5154" dirty="0"/>
                  <a:t>, 2022. The no cover crop was rolled cereal rye mulch residue. 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54" dirty="0"/>
                  <a:t>Crop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54" dirty="0"/>
                  <a:t> quadrat per plot on Jun 2</a:t>
                </a:r>
                <a:r>
                  <a:rPr lang="en-US" sz="5154" baseline="30000" dirty="0"/>
                  <a:t>nd</a:t>
                </a:r>
                <a:r>
                  <a:rPr lang="en-US" sz="5154" dirty="0"/>
                  <a:t>, 2022 and crop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154" dirty="0"/>
                  <a:t> quadrat per plot on Jun 3</a:t>
                </a:r>
                <a:r>
                  <a:rPr lang="en-US" sz="5154" baseline="30000" dirty="0"/>
                  <a:t>rd</a:t>
                </a:r>
                <a:r>
                  <a:rPr lang="en-US" sz="5154" dirty="0"/>
                  <a:t>, 2022.</a:t>
                </a:r>
              </a:p>
              <a:p>
                <a:pPr marL="818245" indent="-818245">
                  <a:buFont typeface="Arial" panose="020B0604020202020204" pitchFamily="34" charset="0"/>
                  <a:buChar char="•"/>
                </a:pPr>
                <a:r>
                  <a:rPr lang="en-US" sz="5154" dirty="0"/>
                  <a:t>A non-linear model for crop – weed competition was fitted with </a:t>
                </a:r>
                <a:r>
                  <a:rPr lang="en-US" sz="5154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154" dirty="0"/>
                  <a:t> and a linear model for crop coverage was fitted with </a:t>
                </a:r>
                <a:r>
                  <a:rPr lang="en-US" sz="5154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154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154" dirty="0"/>
                  <a:t>(stats package version 3.6.2 [7]) in R version 4.2.1 [7]. The competition conforms to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54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154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54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154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154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154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154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154" dirty="0"/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54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154" dirty="0"/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154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154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154" dirty="0"/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495" y="24930118"/>
                <a:ext cx="25370421" cy="10927607"/>
              </a:xfrm>
              <a:prstGeom prst="rect">
                <a:avLst/>
              </a:prstGeom>
              <a:blipFill>
                <a:blip r:embed="rId4"/>
                <a:stretch>
                  <a:fillRect l="-1351" t="-1510" r="-1301" b="-23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822495" y="35719169"/>
            <a:ext cx="25370421" cy="3264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54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</a:p>
          <a:p>
            <a:r>
              <a:rPr lang="en-US" sz="5154" dirty="0"/>
              <a:t>Keith </a:t>
            </a:r>
            <a:r>
              <a:rPr lang="en-US" sz="5154" dirty="0" err="1"/>
              <a:t>Berns</a:t>
            </a:r>
            <a:r>
              <a:rPr lang="en-US" sz="5154" dirty="0"/>
              <a:t>, Green Cover Seed, Bladen, Nebraska, USA, supplied the seeds.</a:t>
            </a:r>
          </a:p>
          <a:p>
            <a:r>
              <a:rPr lang="en-US" sz="5154" dirty="0">
                <a:solidFill>
                  <a:srgbClr val="000000"/>
                </a:solidFill>
                <a:latin typeface="Calibri" panose="020F0502020204030204" pitchFamily="34" charset="0"/>
              </a:rPr>
              <a:t>This work was funded by </a:t>
            </a:r>
            <a:r>
              <a:rPr lang="en-US" sz="5154" i="1" dirty="0">
                <a:solidFill>
                  <a:srgbClr val="000000"/>
                </a:solidFill>
                <a:latin typeface="Calibri" panose="020F0502020204030204" pitchFamily="34" charset="0"/>
              </a:rPr>
              <a:t>USDA NIFA Organic Agriculture Research and Extension Initiative </a:t>
            </a:r>
            <a:r>
              <a:rPr lang="en-US" sz="5154" dirty="0">
                <a:solidFill>
                  <a:srgbClr val="000000"/>
                </a:solidFill>
                <a:latin typeface="Calibri" panose="020F0502020204030204" pitchFamily="34" charset="0"/>
              </a:rPr>
              <a:t>and New York State Department of Agriculture and Markets.</a:t>
            </a:r>
            <a:endParaRPr lang="en-US" sz="5154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6192916" y="27240168"/>
            <a:ext cx="11141325" cy="11609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Mirsky SB, Ryan MR, Curran WS, Teasdale JR, Maul J, Spargo JT, Moyer J, Grantham AM, Weber D, Way TR, Camargo GG. Conservation tillage issues: Cover crop-based organic rotational no-till grain production in the mid-Atlantic region, USA. Renewable Agriculture and Food Systems. 2012 Mar;27(1):31-40.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Ohno T, Doolan K,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Zibilske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LM, Liebman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Management of red clover as a cover crop. </a:t>
            </a:r>
            <a:r>
              <a:rPr lang="en-US" sz="2673" dirty="0" err="1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PennState</a:t>
            </a:r>
            <a:r>
              <a:rPr lang="en-US" sz="2673" dirty="0">
                <a:solidFill>
                  <a:srgbClr val="001E4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Extension. 2007 Oct.</a:t>
            </a: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Mutch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DR, Martin TE,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Kosola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artemisiifolia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 in winter wheat (Triticum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aestivum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). Weed Technology. 2003 Mar;17(1):181-5.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Bryan CJ, Sipes SD,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Arduser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M,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Kassim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2673" dirty="0">
              <a:solidFill>
                <a:srgbClr val="001E44"/>
              </a:solidFill>
              <a:latin typeface="Roboto Slab"/>
            </a:endParaRPr>
          </a:p>
          <a:p>
            <a:pPr marL="709146" indent="-709146">
              <a:buAutoNum type="arabicPeriod"/>
            </a:pP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Haramoto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ER, </a:t>
            </a:r>
            <a:r>
              <a:rPr lang="en-US" sz="2673" dirty="0" err="1">
                <a:solidFill>
                  <a:srgbClr val="222222"/>
                </a:solidFill>
                <a:latin typeface="Arial" panose="020B0604020202020204" pitchFamily="34" charset="0"/>
              </a:rPr>
              <a:t>Gallandt</a:t>
            </a: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09146" indent="-709146">
              <a:buAutoNum type="arabicPeriod"/>
            </a:pP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https://www.R-project.org/</a:t>
            </a:r>
            <a:r>
              <a:rPr lang="en-US" sz="2673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09146" indent="-709146">
              <a:buAutoNum type="arabicPeriod"/>
            </a:pPr>
            <a:r>
              <a:rPr lang="en-US" sz="2673" dirty="0">
                <a:solidFill>
                  <a:srgbClr val="222222"/>
                </a:solidFill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2673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1392128" y="12012075"/>
            <a:ext cx="20575782" cy="973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727" b="1" dirty="0">
                <a:solidFill>
                  <a:schemeClr val="accent1">
                    <a:lumMod val="75000"/>
                  </a:schemeClr>
                </a:solidFill>
              </a:rPr>
              <a:t>Collard’s coverage was significantly higher than that of red clover.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26546840" y="26340612"/>
            <a:ext cx="4291202" cy="973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727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  <p:pic>
        <p:nvPicPr>
          <p:cNvPr id="4" name="Picture 2" descr="Downloads | CALS">
            <a:extLst>
              <a:ext uri="{FF2B5EF4-FFF2-40B4-BE49-F238E27FC236}">
                <a16:creationId xmlns:a16="http://schemas.microsoft.com/office/drawing/2014/main" id="{0A6B6093-4A8A-854E-A11F-A4B2DBA64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2794"/>
            <a:ext cx="3372309" cy="312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7854</TotalTime>
  <Words>799</Words>
  <Application>Microsoft Macintosh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32</cp:revision>
  <dcterms:created xsi:type="dcterms:W3CDTF">2022-11-07T16:07:29Z</dcterms:created>
  <dcterms:modified xsi:type="dcterms:W3CDTF">2023-01-18T16:06:57Z</dcterms:modified>
</cp:coreProperties>
</file>

<file path=docProps/thumbnail.jpeg>
</file>